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4" r:id="rId2"/>
    <p:sldMasterId id="2147483726" r:id="rId3"/>
  </p:sldMasterIdLst>
  <p:notesMasterIdLst>
    <p:notesMasterId r:id="rId28"/>
  </p:notesMasterIdLst>
  <p:sldIdLst>
    <p:sldId id="272" r:id="rId4"/>
    <p:sldId id="297" r:id="rId5"/>
    <p:sldId id="316" r:id="rId6"/>
    <p:sldId id="391" r:id="rId7"/>
    <p:sldId id="440" r:id="rId8"/>
    <p:sldId id="441" r:id="rId9"/>
    <p:sldId id="436" r:id="rId10"/>
    <p:sldId id="433" r:id="rId11"/>
    <p:sldId id="435" r:id="rId12"/>
    <p:sldId id="443" r:id="rId13"/>
    <p:sldId id="442" r:id="rId14"/>
    <p:sldId id="376" r:id="rId15"/>
    <p:sldId id="424" r:id="rId16"/>
    <p:sldId id="437" r:id="rId17"/>
    <p:sldId id="432" r:id="rId18"/>
    <p:sldId id="377" r:id="rId19"/>
    <p:sldId id="423" r:id="rId20"/>
    <p:sldId id="430" r:id="rId21"/>
    <p:sldId id="425" r:id="rId22"/>
    <p:sldId id="421" r:id="rId23"/>
    <p:sldId id="426" r:id="rId24"/>
    <p:sldId id="427" r:id="rId25"/>
    <p:sldId id="428" r:id="rId26"/>
    <p:sldId id="276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32" y="96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80F71-6DF8-4D7B-8645-8245019ED6A4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475F-3C00-41B3-B270-C377B555FD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12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07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11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015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843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0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797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779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579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645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495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7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61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176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642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182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883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828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74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717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48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54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60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983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992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8965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1818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440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9938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7512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931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09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77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13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14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94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44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20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96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36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2018/7/12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71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t>2018/7/12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79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2018/7/12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736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ech.yandex.com/catboost/doc/dg/installation/python-installation-additional-data-visualization-packages-docpage/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yandex.com/catboost/doc/dg/concepts/about-docpage/" TargetMode="External"/><Relationship Id="rId2" Type="http://schemas.openxmlformats.org/officeDocument/2006/relationships/hyperlink" Target="https://github.com/catboost/catboost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rxiv.org/pdf/1706.09516.pd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yandex.com/catboost/doc/dg/concepts/python-reference_catboostclassifier-docpage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tboost/benchmarks/tree/master/quality_benchmark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keras.io/callbacks/#modelcheckpoint" TargetMode="Externa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yandex.com/catboost/doc/dg/installation/python-installation-method-conda-install-docpag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430068" y="2023143"/>
            <a:ext cx="5331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spc="603" dirty="0" smtClean="0">
                <a:latin typeface="微軟正黑體" panose="020B0604030504040204" pitchFamily="34" charset="-120"/>
              </a:rPr>
              <a:t>Python Tutorial</a:t>
            </a:r>
          </a:p>
          <a:p>
            <a:pPr algn="ctr"/>
            <a:r>
              <a:rPr lang="zh-TW" altLang="en-US" sz="4800" b="1" spc="603" dirty="0" smtClean="0">
                <a:latin typeface="微軟正黑體" panose="020B0604030504040204" pitchFamily="34" charset="-120"/>
              </a:rPr>
              <a:t>第十一週</a:t>
            </a:r>
            <a:endParaRPr lang="zh-TW" altLang="en-US" sz="4800" b="1" spc="603" dirty="0">
              <a:latin typeface="微軟正黑體" panose="020B0604030504040204" pitchFamily="34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50250" y="5662959"/>
            <a:ext cx="1305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pc="30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2018.07</a:t>
            </a:r>
            <a:endParaRPr lang="en-US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algn="ctr">
              <a:spcAft>
                <a:spcPts val="0"/>
              </a:spcAft>
            </a:pPr>
            <a:r>
              <a:rPr lang="zh-TW" altLang="en-US" spc="3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王金</a:t>
            </a:r>
            <a:r>
              <a:rPr lang="zh-TW" altLang="en-US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旺</a:t>
            </a:r>
            <a:endParaRPr lang="zh-TW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071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450757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非必須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593549" y="4345663"/>
            <a:ext cx="25621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ref: </a:t>
            </a:r>
            <a:r>
              <a:rPr lang="en-US" altLang="zh-TW" dirty="0">
                <a:hlinkClick r:id="rId2"/>
              </a:rPr>
              <a:t>https://tech.yandex.com/catboost/doc/dg/installation/python-installation-additional-data-visualization-packages-docpage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99" y="1756372"/>
            <a:ext cx="6689073" cy="454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相關文件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dirty="0" err="1" smtClean="0">
                <a:latin typeface="+mn-ea"/>
              </a:rPr>
              <a:t>Github</a:t>
            </a:r>
            <a:r>
              <a:rPr lang="zh-TW" altLang="en-US" sz="2800" dirty="0" smtClean="0">
                <a:latin typeface="+mn-ea"/>
              </a:rPr>
              <a:t>：</a:t>
            </a:r>
            <a:r>
              <a:rPr lang="en-US" altLang="zh-TW" sz="2800" dirty="0">
                <a:latin typeface="+mn-ea"/>
              </a:rPr>
              <a:t> </a:t>
            </a:r>
            <a:r>
              <a:rPr lang="en-US" altLang="zh-TW" sz="2800" dirty="0">
                <a:latin typeface="+mn-ea"/>
                <a:hlinkClick r:id="rId2"/>
              </a:rPr>
              <a:t>https://</a:t>
            </a:r>
            <a:r>
              <a:rPr lang="en-US" altLang="zh-TW" sz="2800" dirty="0" smtClean="0">
                <a:latin typeface="+mn-ea"/>
                <a:hlinkClick r:id="rId2"/>
              </a:rPr>
              <a:t>github.com/catboost/catboost</a:t>
            </a:r>
            <a:endParaRPr lang="en-US" altLang="zh-TW" sz="2800" dirty="0" smtClean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800" dirty="0" smtClean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 smtClean="0">
                <a:latin typeface="+mn-ea"/>
              </a:rPr>
              <a:t>官方文檔：</a:t>
            </a:r>
            <a:r>
              <a:rPr lang="en-US" altLang="zh-TW" sz="2800" dirty="0">
                <a:latin typeface="+mn-ea"/>
              </a:rPr>
              <a:t> </a:t>
            </a:r>
            <a:r>
              <a:rPr lang="en-US" altLang="zh-TW" sz="2800" dirty="0">
                <a:latin typeface="+mn-ea"/>
                <a:hlinkClick r:id="rId3"/>
              </a:rPr>
              <a:t>https://tech.yandex.com/catboost/doc/dg/concepts/about-docpage</a:t>
            </a:r>
            <a:r>
              <a:rPr lang="en-US" altLang="zh-TW" sz="2800" dirty="0" smtClean="0">
                <a:latin typeface="+mn-ea"/>
                <a:hlinkClick r:id="rId3"/>
              </a:rPr>
              <a:t>/</a:t>
            </a:r>
            <a:endParaRPr lang="en-US" altLang="zh-TW" sz="2800" dirty="0" smtClean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800" dirty="0" smtClean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800" dirty="0" err="1" smtClean="0">
                <a:latin typeface="+mn-ea"/>
              </a:rPr>
              <a:t>CatBoost</a:t>
            </a:r>
            <a:r>
              <a:rPr lang="zh-TW" altLang="en-US" sz="2800" dirty="0" smtClean="0">
                <a:latin typeface="+mn-ea"/>
              </a:rPr>
              <a:t>演算法原理論文：</a:t>
            </a:r>
            <a:r>
              <a:rPr lang="en-US" altLang="zh-TW" sz="2800" dirty="0">
                <a:latin typeface="+mn-ea"/>
                <a:hlinkClick r:id="rId4"/>
              </a:rPr>
              <a:t>https://</a:t>
            </a:r>
            <a:r>
              <a:rPr lang="en-US" altLang="zh-TW" sz="2800" dirty="0" smtClean="0">
                <a:latin typeface="+mn-ea"/>
                <a:hlinkClick r:id="rId4"/>
              </a:rPr>
              <a:t>arxiv.org/pdf/1706.09516.pdf</a:t>
            </a:r>
            <a:endParaRPr lang="en-US" altLang="zh-TW" sz="2800" dirty="0" smtClean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800" dirty="0" smtClean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zh-TW" altLang="en-US" sz="28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758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0" y="2796647"/>
            <a:ext cx="6761693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err="1" smtClean="0">
                <a:solidFill>
                  <a:schemeClr val="bg1"/>
                </a:solidFill>
              </a:rPr>
              <a:t>CatBoost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使用範例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75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285732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使用範例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0124" t="22179" r="14975" b="3559"/>
          <a:stretch/>
        </p:blipFill>
        <p:spPr>
          <a:xfrm>
            <a:off x="1071879" y="566406"/>
            <a:ext cx="8895985" cy="57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3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2875431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使用範例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4035" t="25215" r="43861" b="21188"/>
          <a:stretch/>
        </p:blipFill>
        <p:spPr>
          <a:xfrm>
            <a:off x="1071880" y="566406"/>
            <a:ext cx="8044960" cy="57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7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71880" y="197074"/>
            <a:ext cx="285732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使用範例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4183" t="24951" r="17723" b="14983"/>
          <a:stretch/>
        </p:blipFill>
        <p:spPr>
          <a:xfrm>
            <a:off x="1071879" y="566405"/>
            <a:ext cx="10027669" cy="57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7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2875431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使用範例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3886" t="26271" r="14233" b="27921"/>
          <a:stretch/>
        </p:blipFill>
        <p:spPr>
          <a:xfrm>
            <a:off x="1047737" y="1218256"/>
            <a:ext cx="10062855" cy="430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4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71880" y="197074"/>
            <a:ext cx="288448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使用範例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-148" t="10033" r="50322" b="30957"/>
          <a:stretch/>
        </p:blipFill>
        <p:spPr>
          <a:xfrm>
            <a:off x="986828" y="633741"/>
            <a:ext cx="8464990" cy="563912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8872397" y="4585873"/>
            <a:ext cx="24806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ref:</a:t>
            </a:r>
            <a:br>
              <a:rPr lang="en-US" altLang="zh-TW" dirty="0" smtClean="0"/>
            </a:b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://tech.yandex.com/catboost/doc/dg/concepts/python-reference_catboostclassifier-docpage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2065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1880" y="197074"/>
            <a:ext cx="28663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使用範例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21" y="566405"/>
            <a:ext cx="10026179" cy="56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2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2875431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使用範例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3887" t="26402" r="43935" b="50099"/>
          <a:stretch/>
        </p:blipFill>
        <p:spPr>
          <a:xfrm>
            <a:off x="1071879" y="1240325"/>
            <a:ext cx="10053611" cy="315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5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295280" y="982080"/>
            <a:ext cx="9600120" cy="130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262626"/>
                </a:solidFill>
                <a:latin typeface="微軟正黑體" panose="020B0604030504040204" pitchFamily="34" charset="-120"/>
                <a:ea typeface="DejaVu Sans"/>
              </a:rPr>
              <a:t>本週目標</a:t>
            </a:r>
            <a:endParaRPr lang="en-US" sz="4400" b="0" strike="noStrike" spc="-1" dirty="0">
              <a:latin typeface="微軟正黑體" panose="020B0604030504040204" pitchFamily="34" charset="-120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295280" y="2557080"/>
            <a:ext cx="10210920" cy="33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CatBoost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介紹</a:t>
            </a:r>
            <a:endParaRPr lang="en-US" altLang="zh-TW" sz="3200" spc="-1" dirty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CatBoost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使用範例</a:t>
            </a:r>
            <a:r>
              <a:rPr lang="en-US" altLang="zh-TW" sz="3200" spc="-1" dirty="0">
                <a:latin typeface="微軟正黑體" panose="020B0604030504040204" pitchFamily="34" charset="-120"/>
              </a:rPr>
              <a:t>—</a:t>
            </a:r>
            <a:r>
              <a:rPr lang="en-US" altLang="zh-TW" sz="3200" spc="-1" dirty="0" smtClean="0">
                <a:latin typeface="微軟正黑體" panose="020B0604030504040204" pitchFamily="34" charset="-120"/>
              </a:rPr>
              <a:t/>
            </a:r>
            <a:br>
              <a:rPr lang="en-US" altLang="zh-TW" sz="3200" spc="-1" dirty="0" smtClean="0">
                <a:latin typeface="微軟正黑體" panose="020B0604030504040204" pitchFamily="34" charset="-120"/>
              </a:rPr>
            </a:br>
            <a:r>
              <a:rPr lang="zh-TW" altLang="en-US" sz="3200" spc="-1" dirty="0" smtClean="0">
                <a:latin typeface="微軟正黑體" panose="020B0604030504040204" pitchFamily="34" charset="-120"/>
              </a:rPr>
              <a:t>價值客戶活躍程度衰退預警</a:t>
            </a:r>
            <a:r>
              <a:rPr lang="en-US" altLang="zh-TW" sz="3200" spc="-1" dirty="0" smtClean="0">
                <a:latin typeface="微軟正黑體" panose="020B0604030504040204" pitchFamily="34" charset="-120"/>
              </a:rPr>
              <a:t/>
            </a:r>
            <a:br>
              <a:rPr lang="en-US" altLang="zh-TW" sz="3200" spc="-1" dirty="0" smtClean="0">
                <a:latin typeface="微軟正黑體" panose="020B0604030504040204" pitchFamily="34" charset="-120"/>
              </a:rPr>
            </a:b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2553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289353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使用範例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3820" t="24321" r="7361" b="27407"/>
          <a:stretch/>
        </p:blipFill>
        <p:spPr>
          <a:xfrm>
            <a:off x="1071880" y="1286933"/>
            <a:ext cx="10076631" cy="420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1880" y="197074"/>
            <a:ext cx="289353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使用範例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4236" t="26173" r="17499" b="16296"/>
          <a:stretch/>
        </p:blipFill>
        <p:spPr>
          <a:xfrm>
            <a:off x="1071880" y="718805"/>
            <a:ext cx="10056961" cy="501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8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2875431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使用範例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4028" t="22963" r="9583" b="50370"/>
          <a:stretch/>
        </p:blipFill>
        <p:spPr>
          <a:xfrm>
            <a:off x="1071880" y="753532"/>
            <a:ext cx="9313339" cy="231986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4375" t="25803" r="8541" b="46173"/>
          <a:stretch/>
        </p:blipFill>
        <p:spPr>
          <a:xfrm>
            <a:off x="1071879" y="3395132"/>
            <a:ext cx="10019013" cy="204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2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2875431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使用範例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4258" t="24291" r="7772" b="29241"/>
          <a:stretch/>
        </p:blipFill>
        <p:spPr>
          <a:xfrm>
            <a:off x="1071880" y="1191095"/>
            <a:ext cx="10112095" cy="4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0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謝謝您的聆聽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99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968375" y="2724149"/>
            <a:ext cx="6428306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err="1" smtClean="0">
                <a:solidFill>
                  <a:schemeClr val="bg1"/>
                </a:solidFill>
              </a:rPr>
              <a:t>CatBoost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介紹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2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 smtClean="0"/>
              <a:t>CatBoost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XGBoost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LightGBM</a:t>
            </a:r>
            <a:r>
              <a:rPr lang="zh-TW" altLang="en-US" dirty="0" smtClean="0"/>
              <a:t>的出現時間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78" y="2330338"/>
            <a:ext cx="10050001" cy="341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5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78745" y="1835356"/>
            <a:ext cx="10950788" cy="4402666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性能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經過適當的參數調整後，能產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</a:t>
            </a:r>
            <a:r>
              <a:rPr lang="en-US" altLang="zh-TW" sz="2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更佳的預測結果。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能直接處理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categorical data</a:t>
            </a:r>
            <a:b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由參數 </a:t>
            </a:r>
            <a:r>
              <a:rPr lang="en-US" altLang="zh-TW" sz="2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cat_features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來處理 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categorical data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方便使用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有提供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供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2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使用者使用。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657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86"/>
          <a:stretch/>
        </p:blipFill>
        <p:spPr>
          <a:xfrm>
            <a:off x="593921" y="0"/>
            <a:ext cx="8794521" cy="630733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669100" y="4852657"/>
            <a:ext cx="21185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ref:</a:t>
            </a:r>
          </a:p>
          <a:p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github.com/catboost/benchmarks/tree/master/quality_benchmarks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656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重要參數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4"/>
            <a:ext cx="10525225" cy="4402666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重要參數：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98398" lvl="2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itreations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：樹的最大數量，但會因其他參數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例：</a:t>
            </a:r>
            <a:r>
              <a:rPr lang="en-US" altLang="zh-TW" sz="22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od_wait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而導致低於設定值。</a:t>
            </a:r>
            <a:endParaRPr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98398" lvl="2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200" b="1" dirty="0">
                <a:latin typeface="微軟正黑體" panose="020B0604030504040204" pitchFamily="34" charset="-120"/>
              </a:rPr>
              <a:t>depth</a:t>
            </a:r>
            <a:r>
              <a:rPr lang="zh-TW" altLang="en-US" sz="2200" dirty="0">
                <a:latin typeface="微軟正黑體" panose="020B0604030504040204" pitchFamily="34" charset="-120"/>
              </a:rPr>
              <a:t>：樹的深度。</a:t>
            </a:r>
            <a:endParaRPr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98398" lvl="2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eval_metric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：衡量模型表現的標準。</a:t>
            </a:r>
            <a:endParaRPr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98398" lvl="2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od_wait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：設定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值，經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次訓練後，若模型表現仍低於最佳值時，停止訓練。</a:t>
            </a:r>
            <a:endParaRPr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98398" lvl="2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：學習率。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519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678155" y="4110274"/>
            <a:ext cx="1855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</a:t>
            </a:r>
            <a:r>
              <a:rPr lang="zh-TW" altLang="en-US" dirty="0" smtClean="0"/>
              <a:t>：</a:t>
            </a:r>
            <a:r>
              <a:rPr lang="en-US" altLang="zh-TW" dirty="0">
                <a:hlinkClick r:id="rId2"/>
              </a:rPr>
              <a:t>https://keras.io/callbacks</a:t>
            </a:r>
            <a:r>
              <a:rPr lang="en-US" altLang="zh-TW" dirty="0" smtClean="0">
                <a:hlinkClick r:id="rId2"/>
              </a:rPr>
              <a:t>/#CatBoost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23539" t="19010" r="24778" b="11551"/>
          <a:stretch/>
        </p:blipFill>
        <p:spPr>
          <a:xfrm>
            <a:off x="1874068" y="461727"/>
            <a:ext cx="7704498" cy="582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5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CatBoost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4" y="1910280"/>
            <a:ext cx="6754359" cy="433034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229599" y="4581053"/>
            <a:ext cx="25621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ref: </a:t>
            </a:r>
            <a:r>
              <a:rPr lang="en-US" altLang="zh-TW" dirty="0">
                <a:hlinkClick r:id="rId3"/>
              </a:rPr>
              <a:t>https://tech.yandex.com/catboost/doc/dg/installation/python-installation-method-conda-install-docpage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661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有機">
  <a:themeElements>
    <a:clrScheme name="藍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17029</TotalTime>
  <Words>222</Words>
  <Application>Microsoft Office PowerPoint</Application>
  <PresentationFormat>寬螢幕</PresentationFormat>
  <Paragraphs>60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24</vt:i4>
      </vt:variant>
    </vt:vector>
  </HeadingPairs>
  <TitlesOfParts>
    <vt:vector size="33" baseType="lpstr">
      <vt:lpstr>DejaVu Sans</vt:lpstr>
      <vt:lpstr>微軟正黑體</vt:lpstr>
      <vt:lpstr>新細明體</vt:lpstr>
      <vt:lpstr>Arial</vt:lpstr>
      <vt:lpstr>Calibri</vt:lpstr>
      <vt:lpstr>Wingdings</vt:lpstr>
      <vt:lpstr>Office 佈景主題</vt:lpstr>
      <vt:lpstr>1_回顧</vt:lpstr>
      <vt:lpstr>有機</vt:lpstr>
      <vt:lpstr>PowerPoint 簡報</vt:lpstr>
      <vt:lpstr>PowerPoint 簡報</vt:lpstr>
      <vt:lpstr>CatBoost介紹</vt:lpstr>
      <vt:lpstr>CatBoost介紹</vt:lpstr>
      <vt:lpstr>CatBoost介紹—優勢</vt:lpstr>
      <vt:lpstr>PowerPoint 簡報</vt:lpstr>
      <vt:lpstr>CatBoost介紹—重要參數</vt:lpstr>
      <vt:lpstr>PowerPoint 簡報</vt:lpstr>
      <vt:lpstr>CatBoost介紹—CatBoost安裝</vt:lpstr>
      <vt:lpstr>CatBoost介紹—安裝(非必須)</vt:lpstr>
      <vt:lpstr>CatBoost介紹—相關文件</vt:lpstr>
      <vt:lpstr>CatBoost使用範例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謝謝您的聆聽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Windows 使用者</dc:creator>
  <cp:lastModifiedBy>Windows 使用者</cp:lastModifiedBy>
  <cp:revision>919</cp:revision>
  <dcterms:created xsi:type="dcterms:W3CDTF">2018-04-17T05:15:45Z</dcterms:created>
  <dcterms:modified xsi:type="dcterms:W3CDTF">2018-07-12T06:09:35Z</dcterms:modified>
</cp:coreProperties>
</file>